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1791" r:id="rId5"/>
    <p:sldId id="1799" r:id="rId6"/>
    <p:sldId id="1801" r:id="rId7"/>
    <p:sldId id="1802" r:id="rId8"/>
    <p:sldId id="1803" r:id="rId9"/>
    <p:sldId id="1804" r:id="rId10"/>
  </p:sldIdLst>
  <p:sldSz cx="9144000" cy="5143500" type="screen16x9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#RAVI PRASANNA#" initials="#P" lastIdx="2" clrIdx="0">
    <p:extLst>
      <p:ext uri="{19B8F6BF-5375-455C-9EA6-DF929625EA0E}">
        <p15:presenceInfo xmlns:p15="http://schemas.microsoft.com/office/powerpoint/2012/main" userId="S::prasanna010@e.ntu.edu.sg::3fd208f2-b37c-447b-876e-19d2b92713b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C00"/>
    <a:srgbClr val="FFC000"/>
    <a:srgbClr val="00FA00"/>
    <a:srgbClr val="00B050"/>
    <a:srgbClr val="0380BA"/>
    <a:srgbClr val="181C63"/>
    <a:srgbClr val="220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3359" autoAdjust="0"/>
  </p:normalViewPr>
  <p:slideViewPr>
    <p:cSldViewPr snapToGrid="0" snapToObjects="1">
      <p:cViewPr varScale="1">
        <p:scale>
          <a:sx n="75" d="100"/>
          <a:sy n="75" d="100"/>
        </p:scale>
        <p:origin x="1044" y="40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C5B3-379E-EF40-A0D2-38E640436CC2}" type="datetimeFigureOut">
              <a:rPr lang="en-US" smtClean="0">
                <a:latin typeface="Arial"/>
              </a:rPr>
              <a:t>1/21/2022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29101-7F9C-2D47-B95D-7561785BF174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117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DD4D3-263B-4C3B-8BBB-EFA030BBC0FA}" type="datetimeFigureOut">
              <a:rPr lang="en-SG" smtClean="0"/>
              <a:t>21/1/2022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920D3-2320-445A-A5D5-FD601C7394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156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3A920D3-2320-445A-A5D5-FD601C7394FD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8353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F306409E-D76C-496B-9CF8-A44B79E333C7}" type="datetime1">
              <a:rPr lang="en-US" smtClean="0"/>
              <a:t>1/21/2022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8E6562B1-0B0F-0246-9532-09536BC2A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0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2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028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2860"/>
            <a:ext cx="8229600" cy="3621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D332BADE-70C6-4A5F-AEFA-D31526113523}" type="datetime1">
              <a:rPr lang="en-US" smtClean="0"/>
              <a:t>1/21/2022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8E6562B1-0B0F-0246-9532-09536BC2A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4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5176"/>
            <a:ext cx="82296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0035"/>
            <a:ext cx="82296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91942EEF-001D-416C-9E91-0F5029618D77}" type="datetime1">
              <a:rPr lang="en-US" smtClean="0"/>
              <a:t>1/21/2022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8E6562B1-0B0F-0246-9532-09536BC2A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8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7"/>
            <a:ext cx="8686800" cy="6759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13664"/>
            <a:ext cx="4038600" cy="39190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13664"/>
            <a:ext cx="4038600" cy="39190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2D0297BB-C4D7-48D7-A9F1-09045290907D}" type="datetime1">
              <a:rPr lang="en-US" smtClean="0"/>
              <a:t>1/21/2022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8E6562B1-0B0F-0246-9532-09536BC2A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"/>
            <a:ext cx="8686800" cy="7023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02861"/>
            <a:ext cx="4040188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81511"/>
            <a:ext cx="4040188" cy="34108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689" y="702861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82683"/>
            <a:ext cx="4041775" cy="3409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94FA8880-C1A7-49F3-BDA1-42D549A2D584}" type="datetime1">
              <a:rPr lang="en-US" smtClean="0"/>
              <a:t>1/21/2022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8E6562B1-0B0F-0246-9532-09536BC2A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9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"/>
            <a:ext cx="8686800" cy="7023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AA351BB4-71DA-4880-A824-203B3DBB4301}" type="datetime1">
              <a:rPr lang="en-US" smtClean="0"/>
              <a:t>1/21/2022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8E6562B1-0B0F-0246-9532-09536BC2A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4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48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9146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91464"/>
            <a:ext cx="5111750" cy="40486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3860"/>
            <a:ext cx="3008313" cy="3046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3B63F7E8-9847-4652-9689-0FC63A0CB5E0}" type="datetime1">
              <a:rPr lang="en-US" smtClean="0"/>
              <a:t>1/21/2022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8E6562B1-0B0F-0246-9532-09536BC2A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7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3AA04F05-ED33-4FB1-8FF9-96BA88B75806}" type="datetime1">
              <a:rPr lang="en-US" smtClean="0"/>
              <a:t>1/21/2022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593548"/>
            <a:ext cx="2133600" cy="273844"/>
          </a:xfrm>
          <a:prstGeom prst="rect">
            <a:avLst/>
          </a:prstGeom>
        </p:spPr>
        <p:txBody>
          <a:bodyPr/>
          <a:lstStyle/>
          <a:p>
            <a:fld id="{8E6562B1-0B0F-0246-9532-09536BC2A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93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667B17-EA1F-46D4-A2EE-748BABBD69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35" y="15586"/>
            <a:ext cx="9137765" cy="51313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02A5DED-C679-4172-BEDD-05D5647BF3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357" y="1261730"/>
            <a:ext cx="7333107" cy="23958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2B7488-EC4B-4D5D-91C4-99A36C045F17}"/>
              </a:ext>
            </a:extLst>
          </p:cNvPr>
          <p:cNvSpPr txBox="1"/>
          <p:nvPr/>
        </p:nvSpPr>
        <p:spPr>
          <a:xfrm>
            <a:off x="1871376" y="2612686"/>
            <a:ext cx="5032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December 2021</a:t>
            </a:r>
          </a:p>
          <a:p>
            <a:pPr algn="ctr"/>
            <a:r>
              <a:rPr lang="en-US" dirty="0"/>
              <a:t>Group &lt;NUMBER&gt;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NAME of Members</a:t>
            </a:r>
          </a:p>
        </p:txBody>
      </p:sp>
      <p:sp>
        <p:nvSpPr>
          <p:cNvPr id="9" name="Google Shape;82;p11">
            <a:extLst>
              <a:ext uri="{FF2B5EF4-FFF2-40B4-BE49-F238E27FC236}">
                <a16:creationId xmlns:a16="http://schemas.microsoft.com/office/drawing/2014/main" id="{CE8C5A79-74D2-4C02-A8E8-17E36F46B085}"/>
              </a:ext>
            </a:extLst>
          </p:cNvPr>
          <p:cNvSpPr txBox="1">
            <a:spLocks/>
          </p:cNvSpPr>
          <p:nvPr/>
        </p:nvSpPr>
        <p:spPr>
          <a:xfrm>
            <a:off x="1797917" y="1639201"/>
            <a:ext cx="5402270" cy="75385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sz="2600" b="1" dirty="0">
                <a:solidFill>
                  <a:srgbClr val="0070C0"/>
                </a:solidFill>
                <a:latin typeface="+mn-lt"/>
              </a:rPr>
              <a:t>Cryptographic Engineering: </a:t>
            </a:r>
            <a:br>
              <a:rPr lang="en-US" sz="2600" b="1" dirty="0">
                <a:solidFill>
                  <a:srgbClr val="0070C0"/>
                </a:solidFill>
                <a:latin typeface="+mn-lt"/>
              </a:rPr>
            </a:br>
            <a:r>
              <a:rPr lang="en-US" sz="2600" b="1" dirty="0">
                <a:solidFill>
                  <a:srgbClr val="0070C0"/>
                </a:solidFill>
                <a:latin typeface="+mn-lt"/>
              </a:rPr>
              <a:t>Presentation of Assignment 3</a:t>
            </a:r>
          </a:p>
        </p:txBody>
      </p:sp>
      <p:pic>
        <p:nvPicPr>
          <p:cNvPr id="1026" name="Picture 2" descr="IAIK">
            <a:extLst>
              <a:ext uri="{FF2B5EF4-FFF2-40B4-BE49-F238E27FC236}">
                <a16:creationId xmlns:a16="http://schemas.microsoft.com/office/drawing/2014/main" id="{F850A7FF-3303-4D25-AF32-AED057DB4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570" y="2612686"/>
            <a:ext cx="2196394" cy="109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45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155737-78FD-4F1D-821B-4D075E3177C8}"/>
              </a:ext>
            </a:extLst>
          </p:cNvPr>
          <p:cNvSpPr txBox="1"/>
          <p:nvPr/>
        </p:nvSpPr>
        <p:spPr>
          <a:xfrm>
            <a:off x="32865" y="16715"/>
            <a:ext cx="376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&lt;Presentation template&gt; 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042ACE-30C2-4959-B8F6-31F9B1989BD5}"/>
              </a:ext>
            </a:extLst>
          </p:cNvPr>
          <p:cNvSpPr txBox="1"/>
          <p:nvPr/>
        </p:nvSpPr>
        <p:spPr>
          <a:xfrm>
            <a:off x="146486" y="483645"/>
            <a:ext cx="412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Describe your design-optimization goal</a:t>
            </a:r>
            <a:endParaRPr lang="en-AT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825E1DF-A626-4DE1-A248-7B8B1DF31E6E}"/>
              </a:ext>
            </a:extLst>
          </p:cNvPr>
          <p:cNvSpPr/>
          <p:nvPr/>
        </p:nvSpPr>
        <p:spPr>
          <a:xfrm>
            <a:off x="1256693" y="3247434"/>
            <a:ext cx="2514599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Area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D11D6C-1C0B-4C88-92B9-A004B3F3C2D2}"/>
              </a:ext>
            </a:extLst>
          </p:cNvPr>
          <p:cNvSpPr/>
          <p:nvPr/>
        </p:nvSpPr>
        <p:spPr>
          <a:xfrm>
            <a:off x="3267256" y="1247185"/>
            <a:ext cx="2585304" cy="8572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Latency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290CBF-1AB8-496A-906F-BF94C0F94A42}"/>
              </a:ext>
            </a:extLst>
          </p:cNvPr>
          <p:cNvCxnSpPr>
            <a:cxnSpLocks/>
            <a:endCxn id="5" idx="3"/>
          </p:cNvCxnSpPr>
          <p:nvPr/>
        </p:nvCxnSpPr>
        <p:spPr>
          <a:xfrm flipV="1">
            <a:off x="2161443" y="1978894"/>
            <a:ext cx="1484422" cy="126854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5EF0E73-55DE-47BE-BE4F-CC22F31A02EF}"/>
              </a:ext>
            </a:extLst>
          </p:cNvPr>
          <p:cNvCxnSpPr>
            <a:cxnSpLocks/>
          </p:cNvCxnSpPr>
          <p:nvPr/>
        </p:nvCxnSpPr>
        <p:spPr>
          <a:xfrm flipV="1">
            <a:off x="3754892" y="3647484"/>
            <a:ext cx="2026964" cy="2857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EA9B950-806E-4CB0-9C6D-1022F91CC633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5473951" y="1978894"/>
            <a:ext cx="1600557" cy="121139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31D89DB-9EFB-4EF1-AA9C-A33FBDADBCC3}"/>
              </a:ext>
            </a:extLst>
          </p:cNvPr>
          <p:cNvSpPr/>
          <p:nvPr/>
        </p:nvSpPr>
        <p:spPr>
          <a:xfrm>
            <a:off x="5781856" y="3190284"/>
            <a:ext cx="2585304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Throughput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D28C095-F6D1-4099-91E6-B4D5162B288F}"/>
              </a:ext>
            </a:extLst>
          </p:cNvPr>
          <p:cNvSpPr/>
          <p:nvPr/>
        </p:nvSpPr>
        <p:spPr>
          <a:xfrm>
            <a:off x="3687289" y="2154238"/>
            <a:ext cx="228600" cy="229576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09781BF-E2C2-4B0D-BC2E-F28AD34B78B5}"/>
              </a:ext>
            </a:extLst>
          </p:cNvPr>
          <p:cNvCxnSpPr>
            <a:endCxn id="11" idx="2"/>
          </p:cNvCxnSpPr>
          <p:nvPr/>
        </p:nvCxnSpPr>
        <p:spPr>
          <a:xfrm>
            <a:off x="1845733" y="1560820"/>
            <a:ext cx="1841556" cy="7082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740EA32-426E-449A-B394-CBC40C89E938}"/>
              </a:ext>
            </a:extLst>
          </p:cNvPr>
          <p:cNvSpPr txBox="1"/>
          <p:nvPr/>
        </p:nvSpPr>
        <p:spPr>
          <a:xfrm>
            <a:off x="230322" y="1237890"/>
            <a:ext cx="205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Your design is here?</a:t>
            </a:r>
            <a:endParaRPr lang="en-AT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B419D7-7CA3-455C-A1A2-AA8D786173EF}"/>
              </a:ext>
            </a:extLst>
          </p:cNvPr>
          <p:cNvSpPr txBox="1"/>
          <p:nvPr/>
        </p:nvSpPr>
        <p:spPr>
          <a:xfrm>
            <a:off x="3455076" y="4435576"/>
            <a:ext cx="205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Your design is here?</a:t>
            </a:r>
            <a:endParaRPr lang="en-AT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C09C33B-43B4-43DC-905A-8B2F7C3ADB79}"/>
              </a:ext>
            </a:extLst>
          </p:cNvPr>
          <p:cNvSpPr/>
          <p:nvPr/>
        </p:nvSpPr>
        <p:spPr>
          <a:xfrm>
            <a:off x="4537888" y="2671285"/>
            <a:ext cx="228600" cy="229576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3B2EC7D-D1EA-424B-B721-736D56923F7E}"/>
              </a:ext>
            </a:extLst>
          </p:cNvPr>
          <p:cNvCxnSpPr>
            <a:cxnSpLocks/>
            <a:stCxn id="15" idx="0"/>
            <a:endCxn id="16" idx="4"/>
          </p:cNvCxnSpPr>
          <p:nvPr/>
        </p:nvCxnSpPr>
        <p:spPr>
          <a:xfrm flipV="1">
            <a:off x="4481447" y="2900861"/>
            <a:ext cx="170741" cy="15347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83460480-A4A4-4811-A44A-8CB854223A63}"/>
              </a:ext>
            </a:extLst>
          </p:cNvPr>
          <p:cNvSpPr/>
          <p:nvPr/>
        </p:nvSpPr>
        <p:spPr>
          <a:xfrm>
            <a:off x="6274229" y="2900861"/>
            <a:ext cx="228600" cy="229576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15CDD27-E81E-46D6-9387-C419D38BEFC8}"/>
              </a:ext>
            </a:extLst>
          </p:cNvPr>
          <p:cNvCxnSpPr>
            <a:cxnSpLocks/>
          </p:cNvCxnSpPr>
          <p:nvPr/>
        </p:nvCxnSpPr>
        <p:spPr>
          <a:xfrm flipH="1">
            <a:off x="6466288" y="1422556"/>
            <a:ext cx="1663957" cy="1493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A3D498B-16DA-4B16-ADAB-B35E0D20C17E}"/>
              </a:ext>
            </a:extLst>
          </p:cNvPr>
          <p:cNvSpPr txBox="1"/>
          <p:nvPr/>
        </p:nvSpPr>
        <p:spPr>
          <a:xfrm>
            <a:off x="6672410" y="916338"/>
            <a:ext cx="205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Your design is here?</a:t>
            </a:r>
            <a:endParaRPr lang="en-AT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371F7C-F5C5-4501-9FD4-88EE0BCD510D}"/>
              </a:ext>
            </a:extLst>
          </p:cNvPr>
          <p:cNvSpPr txBox="1"/>
          <p:nvPr/>
        </p:nvSpPr>
        <p:spPr>
          <a:xfrm>
            <a:off x="6466288" y="4514671"/>
            <a:ext cx="117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Or where?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63003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155737-78FD-4F1D-821B-4D075E3177C8}"/>
              </a:ext>
            </a:extLst>
          </p:cNvPr>
          <p:cNvSpPr txBox="1"/>
          <p:nvPr/>
        </p:nvSpPr>
        <p:spPr>
          <a:xfrm>
            <a:off x="32865" y="16715"/>
            <a:ext cx="376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&lt;Presentation template&gt; (2)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042ACE-30C2-4959-B8F6-31F9B1989BD5}"/>
              </a:ext>
            </a:extLst>
          </p:cNvPr>
          <p:cNvSpPr txBox="1"/>
          <p:nvPr/>
        </p:nvSpPr>
        <p:spPr>
          <a:xfrm>
            <a:off x="146486" y="829733"/>
            <a:ext cx="83358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Algorithmic choices for the polynomial operations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Details of your implementation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Reasons behind choosing a particular algorithm or a combination of algorithms.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Merits and/or demerits.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Architecture diagram of the polynomial multiplier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Architecture diagram of the polynomial unit.</a:t>
            </a:r>
            <a:endParaRPr lang="en-A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2079E1-B732-401F-8491-E852BF0CC80F}"/>
              </a:ext>
            </a:extLst>
          </p:cNvPr>
          <p:cNvSpPr txBox="1"/>
          <p:nvPr/>
        </p:nvSpPr>
        <p:spPr>
          <a:xfrm>
            <a:off x="1701799" y="4129101"/>
            <a:ext cx="476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Spend sufficient time here to explain them well.</a:t>
            </a:r>
            <a:endParaRPr lang="en-AT" b="1" dirty="0"/>
          </a:p>
        </p:txBody>
      </p:sp>
    </p:spTree>
    <p:extLst>
      <p:ext uri="{BB962C8B-B14F-4D97-AF65-F5344CB8AC3E}">
        <p14:creationId xmlns:p14="http://schemas.microsoft.com/office/powerpoint/2010/main" val="395651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155737-78FD-4F1D-821B-4D075E3177C8}"/>
              </a:ext>
            </a:extLst>
          </p:cNvPr>
          <p:cNvSpPr txBox="1"/>
          <p:nvPr/>
        </p:nvSpPr>
        <p:spPr>
          <a:xfrm>
            <a:off x="32865" y="16715"/>
            <a:ext cx="376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&lt;Presentation template&gt; (3)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042ACE-30C2-4959-B8F6-31F9B1989BD5}"/>
              </a:ext>
            </a:extLst>
          </p:cNvPr>
          <p:cNvSpPr txBox="1"/>
          <p:nvPr/>
        </p:nvSpPr>
        <p:spPr>
          <a:xfrm>
            <a:off x="146486" y="829733"/>
            <a:ext cx="69753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Area and performance results of your polynomial unit and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Overall area of the polynomial unit and its sub-modules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Number of clock cycles spent in HW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Number of clock cycles spent in SW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number of clock cycles spend in HW + SW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72843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155737-78FD-4F1D-821B-4D075E3177C8}"/>
              </a:ext>
            </a:extLst>
          </p:cNvPr>
          <p:cNvSpPr txBox="1"/>
          <p:nvPr/>
        </p:nvSpPr>
        <p:spPr>
          <a:xfrm>
            <a:off x="32865" y="16715"/>
            <a:ext cx="376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&lt;Presentation template&gt; (4)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042ACE-30C2-4959-B8F6-31F9B1989BD5}"/>
              </a:ext>
            </a:extLst>
          </p:cNvPr>
          <p:cNvSpPr txBox="1"/>
          <p:nvPr/>
        </p:nvSpPr>
        <p:spPr>
          <a:xfrm>
            <a:off x="146487" y="829733"/>
            <a:ext cx="86379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Describe the implementation of task 3.</a:t>
            </a:r>
          </a:p>
          <a:p>
            <a:endParaRPr lang="en-IN" dirty="0"/>
          </a:p>
          <a:p>
            <a:r>
              <a:rPr lang="en-US" dirty="0"/>
              <a:t>Did the execution of Task 3 (1000 iterations) went well?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Report the performance of executing the PKE protocol (keygen, encryption, decryption).</a:t>
            </a:r>
          </a:p>
          <a:p>
            <a:r>
              <a:rPr lang="en-US" dirty="0"/>
              <a:t>	- Total number of clock cycles spent in HW</a:t>
            </a:r>
          </a:p>
          <a:p>
            <a:r>
              <a:rPr lang="en-US" dirty="0"/>
              <a:t>	- Number of cycles spent in SW.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7427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155737-78FD-4F1D-821B-4D075E3177C8}"/>
              </a:ext>
            </a:extLst>
          </p:cNvPr>
          <p:cNvSpPr txBox="1"/>
          <p:nvPr/>
        </p:nvSpPr>
        <p:spPr>
          <a:xfrm>
            <a:off x="32865" y="16715"/>
            <a:ext cx="376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&lt;Presentation template&gt; (5)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042ACE-30C2-4959-B8F6-31F9B1989BD5}"/>
              </a:ext>
            </a:extLst>
          </p:cNvPr>
          <p:cNvSpPr txBox="1"/>
          <p:nvPr/>
        </p:nvSpPr>
        <p:spPr>
          <a:xfrm>
            <a:off x="146486" y="829733"/>
            <a:ext cx="8274381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Add a bibliography page where you list all resources you used in your assignment</a:t>
            </a:r>
          </a:p>
          <a:p>
            <a:endParaRPr lang="en-IN" dirty="0"/>
          </a:p>
          <a:p>
            <a:endParaRPr lang="en-IN" dirty="0"/>
          </a:p>
          <a:p>
            <a:r>
              <a:rPr lang="en-IN" sz="2200" b="1" dirty="0"/>
              <a:t>Remember you have total 10 minutes to present.</a:t>
            </a:r>
          </a:p>
          <a:p>
            <a:endParaRPr lang="en-IN" sz="2200" b="1" dirty="0"/>
          </a:p>
          <a:p>
            <a:endParaRPr lang="en-IN" b="1" dirty="0"/>
          </a:p>
          <a:p>
            <a:r>
              <a:rPr lang="en-IN" dirty="0"/>
              <a:t>You can prepare your presentation using this template or LaTeX with a similar structure</a:t>
            </a:r>
            <a:endParaRPr lang="en-AT" dirty="0"/>
          </a:p>
          <a:p>
            <a:endParaRPr lang="en-IN" dirty="0"/>
          </a:p>
          <a:p>
            <a:r>
              <a:rPr lang="en-IN" sz="2200" b="1" dirty="0"/>
              <a:t> </a:t>
            </a:r>
            <a:endParaRPr lang="en-AT" sz="2200" b="1" dirty="0"/>
          </a:p>
        </p:txBody>
      </p:sp>
    </p:spTree>
    <p:extLst>
      <p:ext uri="{BB962C8B-B14F-4D97-AF65-F5344CB8AC3E}">
        <p14:creationId xmlns:p14="http://schemas.microsoft.com/office/powerpoint/2010/main" val="21735552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8e1438ad-1fe9-4a93-96d6-c21b1dbaceb1"/>
  <p:tag name="TPVERSION" val="8"/>
  <p:tag name="TPFULLVERSION" val="8.6.1.4"/>
  <p:tag name="PPTVERSION" val="16"/>
  <p:tag name="TPOS" val="2"/>
  <p:tag name="TPLASTSAVEVERSION" val="6.4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ternal Presentation-SNLab" id="{176B98FE-9891-471B-A3B2-DFC3D3B8DC71}" vid="{26BAE8EA-02DF-4D39-BAC0-0698331F88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8E816AC679FF4C86C22834E825BD05" ma:contentTypeVersion="1" ma:contentTypeDescription="Create a new document." ma:contentTypeScope="" ma:versionID="066e42d507d75a122d0db91dd470f30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975CAF-7041-46DD-B4DF-59B9137332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5A5925-5E47-4913-BFE9-AD0CEA6CB1A6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0FE7E7B-321E-4959-8574-D3E2745C5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Internal Presentation-SNLab</Template>
  <TotalTime>62225</TotalTime>
  <Words>267</Words>
  <Application>Microsoft Office PowerPoint</Application>
  <PresentationFormat>On-screen Show (16:9)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 Orbit Coupling based  Intelligence  Technology (SOCIETY)</dc:title>
  <dc:creator>Seidikkurippu N Piramanayagam</dc:creator>
  <cp:lastModifiedBy>Sujoy SINHA ROY</cp:lastModifiedBy>
  <cp:revision>6308</cp:revision>
  <dcterms:created xsi:type="dcterms:W3CDTF">2019-02-01T02:14:05Z</dcterms:created>
  <dcterms:modified xsi:type="dcterms:W3CDTF">2022-01-21T16:39:52Z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0x010100E28E816AC679FF4C86C22834E825BD05</vt:lpwstr>
  </property>
</Properties>
</file>